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8" r:id="rId2"/>
    <p:sldId id="310" r:id="rId3"/>
    <p:sldId id="262" r:id="rId4"/>
    <p:sldId id="260" r:id="rId5"/>
    <p:sldId id="263" r:id="rId6"/>
    <p:sldId id="259" r:id="rId7"/>
    <p:sldId id="311" r:id="rId8"/>
    <p:sldId id="279" r:id="rId9"/>
    <p:sldId id="281" r:id="rId10"/>
    <p:sldId id="275" r:id="rId11"/>
    <p:sldId id="276" r:id="rId12"/>
    <p:sldId id="277" r:id="rId13"/>
    <p:sldId id="313" r:id="rId14"/>
    <p:sldId id="359" r:id="rId15"/>
    <p:sldId id="371" r:id="rId16"/>
    <p:sldId id="372" r:id="rId17"/>
    <p:sldId id="373" r:id="rId18"/>
    <p:sldId id="374" r:id="rId19"/>
    <p:sldId id="375" r:id="rId20"/>
    <p:sldId id="376" r:id="rId21"/>
    <p:sldId id="278" r:id="rId22"/>
    <p:sldId id="282" r:id="rId23"/>
    <p:sldId id="283" r:id="rId24"/>
    <p:sldId id="312" r:id="rId25"/>
    <p:sldId id="265" r:id="rId26"/>
    <p:sldId id="267" r:id="rId27"/>
    <p:sldId id="266" r:id="rId28"/>
    <p:sldId id="268" r:id="rId29"/>
    <p:sldId id="269" r:id="rId30"/>
    <p:sldId id="270" r:id="rId31"/>
    <p:sldId id="272" r:id="rId32"/>
    <p:sldId id="273" r:id="rId33"/>
    <p:sldId id="271" r:id="rId34"/>
    <p:sldId id="305" r:id="rId35"/>
    <p:sldId id="306" r:id="rId36"/>
    <p:sldId id="307" r:id="rId37"/>
    <p:sldId id="308" r:id="rId38"/>
    <p:sldId id="309" r:id="rId39"/>
    <p:sldId id="507" r:id="rId40"/>
    <p:sldId id="318" r:id="rId41"/>
    <p:sldId id="316" r:id="rId42"/>
    <p:sldId id="322" r:id="rId43"/>
    <p:sldId id="323" r:id="rId44"/>
    <p:sldId id="497" r:id="rId45"/>
    <p:sldId id="501" r:id="rId46"/>
    <p:sldId id="498" r:id="rId47"/>
    <p:sldId id="499" r:id="rId48"/>
    <p:sldId id="500" r:id="rId49"/>
    <p:sldId id="503" r:id="rId50"/>
    <p:sldId id="461" r:id="rId51"/>
    <p:sldId id="504" r:id="rId52"/>
    <p:sldId id="505" r:id="rId53"/>
    <p:sldId id="502" r:id="rId54"/>
    <p:sldId id="506" r:id="rId55"/>
    <p:sldId id="321" r:id="rId5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 autoAdjust="0"/>
    <p:restoredTop sz="75926" autoAdjust="0"/>
  </p:normalViewPr>
  <p:slideViewPr>
    <p:cSldViewPr snapToGrid="0">
      <p:cViewPr varScale="1">
        <p:scale>
          <a:sx n="85" d="100"/>
          <a:sy n="85" d="100"/>
        </p:scale>
        <p:origin x="28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85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segmentation usually uses clustering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 norm can be replaced with any norm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4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convex optimization.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2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vs 1/10th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4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Max-df = max doc frequency. Appears in more than half throw away. </a:t>
            </a:r>
          </a:p>
          <a:p>
            <a:r>
              <a:rPr lang="en-US" dirty="0" err="1"/>
              <a:t>Min_df</a:t>
            </a:r>
            <a:r>
              <a:rPr lang="en-US" dirty="0"/>
              <a:t> = 2 appear at least twice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4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Clusters were: religion, atheist, graphics,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47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Tall by a fat matrix.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7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, Modified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pPr lvl="1"/>
                <a:r>
                  <a:rPr lang="en-US" dirty="0"/>
                  <a:t>Minimize: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samples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its center)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mean of each cluster: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Step 2:  Update cluster membership: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125981"/>
            <a:ext cx="7772400" cy="769441"/>
          </a:xfrm>
        </p:spPr>
        <p:txBody>
          <a:bodyPr>
            <a:normAutofit fontScale="90000"/>
          </a:bodyPr>
          <a:lstStyle/>
          <a:p>
            <a:r>
              <a:rPr lang="en-US" dirty="0"/>
              <a:t>Numerical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6" b="-1"/>
          <a:stretch/>
        </p:blipFill>
        <p:spPr>
          <a:xfrm>
            <a:off x="1523977" y="10"/>
            <a:ext cx="9144023" cy="4915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898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Consider the following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49345" y="6459787"/>
            <a:ext cx="984019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defRPr/>
            </a:pPr>
            <a:fld id="{B6F15528-21DE-4FAA-801E-634DDDAF4B2B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38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into 2 groups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650" y="3114675"/>
            <a:ext cx="3867150" cy="1485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16</a:t>
            </a:fld>
            <a:endParaRPr lang="en-US" sz="105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223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one pass: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17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/>
          <a:srcRect r="226" b="-1"/>
          <a:stretch/>
        </p:blipFill>
        <p:spPr>
          <a:xfrm>
            <a:off x="7010401" y="0"/>
            <a:ext cx="3632653" cy="1952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09800"/>
            <a:ext cx="6781800" cy="33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distances. Problem?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513" y="2438400"/>
            <a:ext cx="3781425" cy="28384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18</a:t>
            </a:fld>
            <a:endParaRPr lang="en-US" sz="105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7789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problem?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19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2590800"/>
            <a:ext cx="3781425" cy="283845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419600" y="388812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8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(Review of PCA)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20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65" y="2362200"/>
            <a:ext cx="37433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05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Will always converge to a “local” minima of cost function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on board</a:t>
                </a:r>
              </a:p>
              <a:p>
                <a:r>
                  <a:rPr lang="en-US" dirty="0"/>
                  <a:t>But,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4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5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Data mining</a:t>
            </a:r>
          </a:p>
          <a:p>
            <a:r>
              <a:rPr lang="en-US" dirty="0"/>
              <a:t>Often have huge numbers of documents</a:t>
            </a:r>
          </a:p>
          <a:p>
            <a:r>
              <a:rPr lang="en-US" dirty="0"/>
              <a:t>How can we organize this?</a:t>
            </a:r>
          </a:p>
          <a:p>
            <a:endParaRPr lang="en-US" dirty="0"/>
          </a:p>
          <a:p>
            <a:r>
              <a:rPr lang="en-US" dirty="0"/>
              <a:t>Key idea:  documents are often in clusters</a:t>
            </a:r>
          </a:p>
          <a:p>
            <a:endParaRPr lang="en-US" dirty="0"/>
          </a:p>
          <a:p>
            <a:r>
              <a:rPr lang="en-US" dirty="0"/>
              <a:t>Can we detect these clusters?</a:t>
            </a:r>
          </a:p>
          <a:p>
            <a:r>
              <a:rPr lang="en-US" dirty="0"/>
              <a:t>Can be a lucrative service</a:t>
            </a:r>
          </a:p>
          <a:p>
            <a:pPr lvl="1"/>
            <a:r>
              <a:rPr lang="en-US" dirty="0"/>
              <a:t>See IBM service to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Figure shows how the Taxonomy Proposer identifies categories in uncategorized cont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18" y="3474820"/>
            <a:ext cx="45434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8" y="1688840"/>
            <a:ext cx="4433149" cy="13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10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4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5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7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8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5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5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9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Dirichelet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C450-2766-1F46-A969-225CE245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color quantization using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1688-CCAF-F846-965E-EE986419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6714-1BED-C549-BD68-2867ADFF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9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9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“Bad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1975" y="6312164"/>
            <a:ext cx="6158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8369" y="6314267"/>
            <a:ext cx="768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2338" y="6523892"/>
            <a:ext cx="605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2538" y="6166388"/>
            <a:ext cx="6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2599" y="6273224"/>
            <a:ext cx="55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1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Bag of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353" y="2020077"/>
            <a:ext cx="4093466" cy="29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Segmenting sections of an image</a:t>
            </a:r>
          </a:p>
          <a:p>
            <a:pPr lvl="1"/>
            <a:r>
              <a:rPr lang="en-US" dirty="0"/>
              <a:t>Segmenting customers in market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464" y="5252386"/>
            <a:ext cx="828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 Market segmentation possibilities in the tourism market context of South Africa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82" y="1539277"/>
            <a:ext cx="5007365" cy="32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45388</TotalTime>
  <Words>1678</Words>
  <Application>Microsoft Office PowerPoint</Application>
  <PresentationFormat>Widescreen</PresentationFormat>
  <Paragraphs>348</Paragraphs>
  <Slides>55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Cambria Math</vt:lpstr>
      <vt:lpstr>Wingdings</vt:lpstr>
      <vt:lpstr>Retrospect</vt:lpstr>
      <vt:lpstr>Lecture 12  Clustering, K-Means and EM</vt:lpstr>
      <vt:lpstr>Outline</vt:lpstr>
      <vt:lpstr>Document Clustering</vt:lpstr>
      <vt:lpstr>UseNet Newsgroups</vt:lpstr>
      <vt:lpstr>Loading the Data</vt:lpstr>
      <vt:lpstr>A Typical Newsgroup Post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Numerical Example</vt:lpstr>
      <vt:lpstr>Consider the following dataset</vt:lpstr>
      <vt:lpstr>Grouped into 2 groups</vt:lpstr>
      <vt:lpstr>After one pass:</vt:lpstr>
      <vt:lpstr>Compare distances. Problem? </vt:lpstr>
      <vt:lpstr>Is there a problem? </vt:lpstr>
      <vt:lpstr>Final Clusters</vt:lpstr>
      <vt:lpstr>Convergence</vt:lpstr>
      <vt:lpstr>Distance measures</vt:lpstr>
      <vt:lpstr>Initialization</vt:lpstr>
      <vt:lpstr>Outline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Demo: color quantization using k-means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689</cp:revision>
  <cp:lastPrinted>2017-11-28T14:11:33Z</cp:lastPrinted>
  <dcterms:created xsi:type="dcterms:W3CDTF">2015-03-22T11:15:32Z</dcterms:created>
  <dcterms:modified xsi:type="dcterms:W3CDTF">2019-12-03T05:27:30Z</dcterms:modified>
</cp:coreProperties>
</file>